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7" r:id="rId12"/>
    <p:sldId id="263" r:id="rId13"/>
    <p:sldId id="265" r:id="rId14"/>
    <p:sldId id="267" r:id="rId15"/>
    <p:sldId id="264" r:id="rId16"/>
    <p:sldId id="276" r:id="rId17"/>
    <p:sldId id="269" r:id="rId18"/>
    <p:sldId id="270" r:id="rId19"/>
    <p:sldId id="271" r:id="rId20"/>
    <p:sldId id="266" r:id="rId21"/>
    <p:sldId id="268" r:id="rId22"/>
    <p:sldId id="272" r:id="rId23"/>
    <p:sldId id="275" r:id="rId24"/>
  </p:sldIdLst>
  <p:sldSz cx="18288000" cy="10287000"/>
  <p:notesSz cx="6858000" cy="9144000"/>
  <p:embeddedFontLst>
    <p:embeddedFont>
      <p:font typeface="Asap Bold" panose="020B0604020202020204" charset="0"/>
      <p:regular r:id="rId25"/>
      <p:bold r:id="rId26"/>
    </p:embeddedFont>
    <p:embeddedFont>
      <p:font typeface="Fredoka" panose="020B0604020202020204" charset="0"/>
      <p:regular r:id="rId27"/>
    </p:embeddedFont>
    <p:embeddedFont>
      <p:font typeface="Noto Sans JP Black" panose="020B0200000000000000"/>
      <p:bold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Bold" pitchFamily="2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2336" y="4497921"/>
            <a:ext cx="4362220" cy="6254078"/>
          </a:xfrm>
          <a:custGeom>
            <a:avLst/>
            <a:gdLst/>
            <a:ahLst/>
            <a:cxnLst/>
            <a:rect l="l" t="t" r="r" b="b"/>
            <a:pathLst>
              <a:path w="4362220" h="6254078">
                <a:moveTo>
                  <a:pt x="0" y="0"/>
                </a:moveTo>
                <a:lnTo>
                  <a:pt x="4362220" y="0"/>
                </a:lnTo>
                <a:lnTo>
                  <a:pt x="4362220" y="6254078"/>
                </a:lnTo>
                <a:lnTo>
                  <a:pt x="0" y="625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10285" y="7378968"/>
            <a:ext cx="8318964" cy="170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Liên </a:t>
            </a:r>
            <a:r>
              <a:rPr lang="en-US" sz="440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nhóm</a:t>
            </a: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1 </a:t>
            </a:r>
          </a:p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GV: TS. Nguyễn Quốc Tuấn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7467" y="1388555"/>
            <a:ext cx="15153064" cy="3357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72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2.6 </a:t>
            </a:r>
            <a:r>
              <a:rPr lang="en-US" sz="72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Giảm</a:t>
            </a:r>
            <a:r>
              <a:rPr lang="en-US" sz="72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chiều</a:t>
            </a:r>
            <a:r>
              <a:rPr lang="en-US" sz="72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dữ</a:t>
            </a:r>
            <a:r>
              <a:rPr lang="en-US" sz="72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liệu</a:t>
            </a:r>
            <a:r>
              <a:rPr lang="en-US" sz="72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(Dimensionality Reduction)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3748" y="495300"/>
            <a:ext cx="13548452" cy="9567901"/>
            <a:chOff x="0" y="0"/>
            <a:chExt cx="391608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6088" cy="2674622"/>
            </a:xfrm>
            <a:custGeom>
              <a:avLst/>
              <a:gdLst/>
              <a:ahLst/>
              <a:cxnLst/>
              <a:rect l="l" t="t" r="r" b="b"/>
              <a:pathLst>
                <a:path w="3916088" h="2674622">
                  <a:moveTo>
                    <a:pt x="32126" y="0"/>
                  </a:moveTo>
                  <a:lnTo>
                    <a:pt x="3883963" y="0"/>
                  </a:lnTo>
                  <a:cubicBezTo>
                    <a:pt x="3901705" y="0"/>
                    <a:pt x="3916088" y="14383"/>
                    <a:pt x="3916088" y="32126"/>
                  </a:cubicBezTo>
                  <a:lnTo>
                    <a:pt x="3916088" y="2642497"/>
                  </a:lnTo>
                  <a:cubicBezTo>
                    <a:pt x="3916088" y="2651017"/>
                    <a:pt x="3912704" y="2659188"/>
                    <a:pt x="3906679" y="2665213"/>
                  </a:cubicBezTo>
                  <a:cubicBezTo>
                    <a:pt x="3900655" y="2671238"/>
                    <a:pt x="3892483" y="2674622"/>
                    <a:pt x="3883963" y="2674622"/>
                  </a:cubicBezTo>
                  <a:lnTo>
                    <a:pt x="32126" y="2674622"/>
                  </a:lnTo>
                  <a:cubicBezTo>
                    <a:pt x="14383" y="2674622"/>
                    <a:pt x="0" y="2660239"/>
                    <a:pt x="0" y="2642497"/>
                  </a:cubicBezTo>
                  <a:lnTo>
                    <a:pt x="0" y="32126"/>
                  </a:lnTo>
                  <a:cubicBezTo>
                    <a:pt x="0" y="23605"/>
                    <a:pt x="3385" y="15434"/>
                    <a:pt x="9409" y="9409"/>
                  </a:cubicBezTo>
                  <a:cubicBezTo>
                    <a:pt x="15434" y="3385"/>
                    <a:pt x="23605" y="0"/>
                    <a:pt x="32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1608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308231" y="4052668"/>
            <a:ext cx="5694673" cy="7407705"/>
          </a:xfrm>
          <a:custGeom>
            <a:avLst/>
            <a:gdLst/>
            <a:ahLst/>
            <a:cxnLst/>
            <a:rect l="l" t="t" r="r" b="b"/>
            <a:pathLst>
              <a:path w="5694673" h="7407705">
                <a:moveTo>
                  <a:pt x="0" y="0"/>
                </a:moveTo>
                <a:lnTo>
                  <a:pt x="5694673" y="0"/>
                </a:lnTo>
                <a:lnTo>
                  <a:pt x="5694673" y="7407705"/>
                </a:lnTo>
                <a:lnTo>
                  <a:pt x="0" y="7407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diagram of a flowchart&#10;&#10;AI-generated content may be incorrect.">
            <a:extLst>
              <a:ext uri="{FF2B5EF4-FFF2-40B4-BE49-F238E27FC236}">
                <a16:creationId xmlns:a16="http://schemas.microsoft.com/office/drawing/2014/main" id="{217ECBF7-CA7F-6ADE-F425-611955F0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73" y="2283191"/>
            <a:ext cx="7158309" cy="764413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AE09ED76-19E3-FD25-B79B-1EE7F06F3E6B}"/>
              </a:ext>
            </a:extLst>
          </p:cNvPr>
          <p:cNvSpPr txBox="1"/>
          <p:nvPr/>
        </p:nvSpPr>
        <p:spPr>
          <a:xfrm>
            <a:off x="-285672" y="1102408"/>
            <a:ext cx="13898748" cy="67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600" b="1">
                <a:solidFill>
                  <a:srgbClr val="000000"/>
                </a:solidFill>
                <a:latin typeface="Fredoka" panose="020B0604020202020204" charset="0"/>
                <a:ea typeface="Raleway Bold"/>
                <a:cs typeface="Raleway Bold"/>
                <a:sym typeface="Raleway Bold"/>
              </a:rPr>
              <a:t>Stepwise backward elimination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10025"/>
            <a:ext cx="15087599" cy="10276975"/>
            <a:chOff x="0" y="0"/>
            <a:chExt cx="406133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1338" cy="2674622"/>
            </a:xfrm>
            <a:custGeom>
              <a:avLst/>
              <a:gdLst/>
              <a:ahLst/>
              <a:cxnLst/>
              <a:rect l="l" t="t" r="r" b="b"/>
              <a:pathLst>
                <a:path w="4061338" h="2674622">
                  <a:moveTo>
                    <a:pt x="30977" y="0"/>
                  </a:moveTo>
                  <a:lnTo>
                    <a:pt x="4030362" y="0"/>
                  </a:lnTo>
                  <a:cubicBezTo>
                    <a:pt x="4047470" y="0"/>
                    <a:pt x="4061338" y="13869"/>
                    <a:pt x="4061338" y="30977"/>
                  </a:cubicBezTo>
                  <a:lnTo>
                    <a:pt x="4061338" y="2643646"/>
                  </a:lnTo>
                  <a:cubicBezTo>
                    <a:pt x="4061338" y="2651861"/>
                    <a:pt x="4058074" y="2659740"/>
                    <a:pt x="4052265" y="2665550"/>
                  </a:cubicBezTo>
                  <a:cubicBezTo>
                    <a:pt x="4046456" y="2671359"/>
                    <a:pt x="4038577" y="2674622"/>
                    <a:pt x="4030362" y="2674622"/>
                  </a:cubicBezTo>
                  <a:lnTo>
                    <a:pt x="30977" y="2674622"/>
                  </a:lnTo>
                  <a:cubicBezTo>
                    <a:pt x="22761" y="2674622"/>
                    <a:pt x="14882" y="2671359"/>
                    <a:pt x="9073" y="2665550"/>
                  </a:cubicBezTo>
                  <a:cubicBezTo>
                    <a:pt x="3264" y="2659740"/>
                    <a:pt x="0" y="2651861"/>
                    <a:pt x="0" y="2643646"/>
                  </a:cubicBezTo>
                  <a:lnTo>
                    <a:pt x="0" y="30977"/>
                  </a:lnTo>
                  <a:cubicBezTo>
                    <a:pt x="0" y="22761"/>
                    <a:pt x="3264" y="14882"/>
                    <a:pt x="9073" y="9073"/>
                  </a:cubicBezTo>
                  <a:cubicBezTo>
                    <a:pt x="14882" y="3264"/>
                    <a:pt x="22761" y="0"/>
                    <a:pt x="309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06133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53472" y="5143371"/>
            <a:ext cx="6966933" cy="7028432"/>
          </a:xfrm>
          <a:custGeom>
            <a:avLst/>
            <a:gdLst/>
            <a:ahLst/>
            <a:cxnLst/>
            <a:rect l="l" t="t" r="r" b="b"/>
            <a:pathLst>
              <a:path w="6966933" h="7028432">
                <a:moveTo>
                  <a:pt x="0" y="0"/>
                </a:moveTo>
                <a:lnTo>
                  <a:pt x="6966932" y="0"/>
                </a:lnTo>
                <a:lnTo>
                  <a:pt x="6966932" y="7028431"/>
                </a:lnTo>
                <a:lnTo>
                  <a:pt x="0" y="7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diagram of a process&#10;&#10;AI-generated content may be incorrect.">
            <a:extLst>
              <a:ext uri="{FF2B5EF4-FFF2-40B4-BE49-F238E27FC236}">
                <a16:creationId xmlns:a16="http://schemas.microsoft.com/office/drawing/2014/main" id="{3D464431-B99D-D461-FEAF-2CA9102D3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46" y="2602249"/>
            <a:ext cx="7391559" cy="773176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FE82FB2C-150D-6516-9A7A-68966829F270}"/>
              </a:ext>
            </a:extLst>
          </p:cNvPr>
          <p:cNvSpPr txBox="1"/>
          <p:nvPr/>
        </p:nvSpPr>
        <p:spPr>
          <a:xfrm>
            <a:off x="494495" y="972220"/>
            <a:ext cx="13898748" cy="13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600" b="1" err="1">
                <a:solidFill>
                  <a:srgbClr val="000000"/>
                </a:solidFill>
                <a:latin typeface="Fredoka" panose="020B0604020202020204" charset="0"/>
                <a:ea typeface="Raleway Bold"/>
                <a:cs typeface="Raleway Bold"/>
                <a:sym typeface="Raleway Bold"/>
              </a:rPr>
              <a:t>Combunation</a:t>
            </a:r>
            <a:r>
              <a:rPr lang="en-US" sz="6600" b="1">
                <a:solidFill>
                  <a:srgbClr val="000000"/>
                </a:solidFill>
                <a:latin typeface="Fredoka" panose="020B0604020202020204" charset="0"/>
                <a:ea typeface="Raleway Bold"/>
                <a:cs typeface="Raleway Bold"/>
                <a:sym typeface="Raleway Bold"/>
              </a:rPr>
              <a:t> of forward selection &amp; backward elimination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49803" y="1028829"/>
            <a:ext cx="12056997" cy="8229600"/>
            <a:chOff x="0" y="0"/>
            <a:chExt cx="318123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1230" cy="2674622"/>
            </a:xfrm>
            <a:custGeom>
              <a:avLst/>
              <a:gdLst/>
              <a:ahLst/>
              <a:cxnLst/>
              <a:rect l="l" t="t" r="r" b="b"/>
              <a:pathLst>
                <a:path w="3181230" h="2674622">
                  <a:moveTo>
                    <a:pt x="39546" y="0"/>
                  </a:moveTo>
                  <a:lnTo>
                    <a:pt x="3141684" y="0"/>
                  </a:lnTo>
                  <a:cubicBezTo>
                    <a:pt x="3152172" y="0"/>
                    <a:pt x="3162231" y="4166"/>
                    <a:pt x="3169648" y="11583"/>
                  </a:cubicBezTo>
                  <a:cubicBezTo>
                    <a:pt x="3177064" y="18999"/>
                    <a:pt x="3181230" y="29058"/>
                    <a:pt x="3181230" y="39546"/>
                  </a:cubicBezTo>
                  <a:lnTo>
                    <a:pt x="3181230" y="2635076"/>
                  </a:lnTo>
                  <a:cubicBezTo>
                    <a:pt x="3181230" y="2656917"/>
                    <a:pt x="3163525" y="2674622"/>
                    <a:pt x="3141684" y="2674622"/>
                  </a:cubicBezTo>
                  <a:lnTo>
                    <a:pt x="39546" y="2674622"/>
                  </a:lnTo>
                  <a:cubicBezTo>
                    <a:pt x="17706" y="2674622"/>
                    <a:pt x="0" y="2656917"/>
                    <a:pt x="0" y="2635076"/>
                  </a:cubicBezTo>
                  <a:lnTo>
                    <a:pt x="0" y="39546"/>
                  </a:lnTo>
                  <a:cubicBezTo>
                    <a:pt x="0" y="17706"/>
                    <a:pt x="17706" y="0"/>
                    <a:pt x="39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8123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639100" y="5143371"/>
            <a:ext cx="5357186" cy="7966076"/>
          </a:xfrm>
          <a:custGeom>
            <a:avLst/>
            <a:gdLst/>
            <a:ahLst/>
            <a:cxnLst/>
            <a:rect l="l" t="t" r="r" b="b"/>
            <a:pathLst>
              <a:path w="5357186" h="7966076">
                <a:moveTo>
                  <a:pt x="0" y="0"/>
                </a:moveTo>
                <a:lnTo>
                  <a:pt x="5357186" y="0"/>
                </a:lnTo>
                <a:lnTo>
                  <a:pt x="5357186" y="7966075"/>
                </a:lnTo>
                <a:lnTo>
                  <a:pt x="0" y="796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98085E49-D37D-0B0F-2B8E-D873CD5B3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41" y="4166859"/>
            <a:ext cx="9056213" cy="4472433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8887B486-FC16-C617-6748-DE9079782A10}"/>
              </a:ext>
            </a:extLst>
          </p:cNvPr>
          <p:cNvSpPr txBox="1"/>
          <p:nvPr/>
        </p:nvSpPr>
        <p:spPr>
          <a:xfrm>
            <a:off x="3328927" y="1609997"/>
            <a:ext cx="13898748" cy="67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600" b="1">
                <a:solidFill>
                  <a:srgbClr val="000000"/>
                </a:solidFill>
                <a:latin typeface="Fredoka" panose="020B0604020202020204" charset="0"/>
                <a:ea typeface="Raleway Bold"/>
                <a:cs typeface="Raleway Bold"/>
                <a:sym typeface="Raleway Bold"/>
              </a:rPr>
              <a:t>Decision tree induction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34BFD-6CEA-59B3-4068-07D9FEF4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65BD48-FEC5-5933-03F0-A4CF50ECB4A2}"/>
              </a:ext>
            </a:extLst>
          </p:cNvPr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1A9A86-52FE-9454-071E-38ED5968B34B}"/>
              </a:ext>
            </a:extLst>
          </p:cNvPr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F2E256-AE21-69FF-257F-2076542D684E}"/>
              </a:ext>
            </a:extLst>
          </p:cNvPr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9CADEF22-9362-A39C-6FDC-C3749ADC0C19}"/>
              </a:ext>
            </a:extLst>
          </p:cNvPr>
          <p:cNvGrpSpPr/>
          <p:nvPr/>
        </p:nvGrpSpPr>
        <p:grpSpPr>
          <a:xfrm>
            <a:off x="1285139" y="1028571"/>
            <a:ext cx="15294034" cy="8229600"/>
            <a:chOff x="0" y="0"/>
            <a:chExt cx="4970565" cy="2674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9BA72DF-6A2D-6182-AB25-93DF05BD9879}"/>
                </a:ext>
              </a:extLst>
            </p:cNvPr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F2B49FA4-4E6B-A6DE-1B19-8E54DC36ECB9}"/>
                </a:ext>
              </a:extLst>
            </p:cNvPr>
            <p:cNvSpPr txBox="1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B77FC8DC-18E8-2D39-A496-6F31C2C26819}"/>
              </a:ext>
            </a:extLst>
          </p:cNvPr>
          <p:cNvSpPr txBox="1"/>
          <p:nvPr/>
        </p:nvSpPr>
        <p:spPr>
          <a:xfrm>
            <a:off x="1981200" y="1485900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Phương pháp phi tuyến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42B3967-D1F6-C3BD-B6FD-CB7D8C074B4E}"/>
              </a:ext>
            </a:extLst>
          </p:cNvPr>
          <p:cNvSpPr txBox="1"/>
          <p:nvPr/>
        </p:nvSpPr>
        <p:spPr>
          <a:xfrm>
            <a:off x="2892376" y="3165761"/>
            <a:ext cx="12475538" cy="4970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Dùng cho dữ liệu không thể phân tách tuyến tính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Gồm 2 bước: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Xây dựng ma trận gần gũi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Bảo toàn gần gũi của các đối tượng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Phân loại: Cách dựng ma trận, cách bảo toàn gần gũi</a:t>
            </a:r>
          </a:p>
        </p:txBody>
      </p:sp>
    </p:spTree>
    <p:extLst>
      <p:ext uri="{BB962C8B-B14F-4D97-AF65-F5344CB8AC3E}">
        <p14:creationId xmlns:p14="http://schemas.microsoft.com/office/powerpoint/2010/main" val="234497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5266" y="1028571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64462" y="2954588"/>
            <a:ext cx="11766619" cy="66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Là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một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phiên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bản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kernel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hóa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của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PCA. </a:t>
            </a:r>
          </a:p>
        </p:txBody>
      </p:sp>
      <p:sp>
        <p:nvSpPr>
          <p:cNvPr id="9" name="Freeform 9"/>
          <p:cNvSpPr/>
          <p:nvPr/>
        </p:nvSpPr>
        <p:spPr>
          <a:xfrm>
            <a:off x="-308508" y="4830955"/>
            <a:ext cx="4629243" cy="5470302"/>
          </a:xfrm>
          <a:custGeom>
            <a:avLst/>
            <a:gdLst/>
            <a:ahLst/>
            <a:cxnLst/>
            <a:rect l="l" t="t" r="r" b="b"/>
            <a:pathLst>
              <a:path w="4629243" h="5470302">
                <a:moveTo>
                  <a:pt x="0" y="0"/>
                </a:moveTo>
                <a:lnTo>
                  <a:pt x="4629243" y="0"/>
                </a:lnTo>
                <a:lnTo>
                  <a:pt x="4629243" y="5470302"/>
                </a:lnTo>
                <a:lnTo>
                  <a:pt x="0" y="5470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29826" y="1696800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Kernel PCA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07EFEF-EF76-7B57-B135-C1701685A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514" y="4380156"/>
            <a:ext cx="6630325" cy="402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04E23-AAAA-3CAC-BC35-47D799D3F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831" y="4205319"/>
            <a:ext cx="5989375" cy="43848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5266" y="1028571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29826" y="1696800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Ví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dụ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khác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về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Kernel PCA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51ACAD-E7F9-F5A1-9C2D-C1E88D1C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89" y="3446429"/>
            <a:ext cx="7551762" cy="5143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C812FF-B2B1-4691-8331-015BF488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120" y="3727556"/>
            <a:ext cx="7913180" cy="46111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04439" y="272567"/>
            <a:ext cx="12496414" cy="9067800"/>
            <a:chOff x="0" y="0"/>
            <a:chExt cx="406133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1338" cy="2674622"/>
            </a:xfrm>
            <a:custGeom>
              <a:avLst/>
              <a:gdLst/>
              <a:ahLst/>
              <a:cxnLst/>
              <a:rect l="l" t="t" r="r" b="b"/>
              <a:pathLst>
                <a:path w="4061338" h="2674622">
                  <a:moveTo>
                    <a:pt x="30977" y="0"/>
                  </a:moveTo>
                  <a:lnTo>
                    <a:pt x="4030362" y="0"/>
                  </a:lnTo>
                  <a:cubicBezTo>
                    <a:pt x="4047470" y="0"/>
                    <a:pt x="4061338" y="13869"/>
                    <a:pt x="4061338" y="30977"/>
                  </a:cubicBezTo>
                  <a:lnTo>
                    <a:pt x="4061338" y="2643646"/>
                  </a:lnTo>
                  <a:cubicBezTo>
                    <a:pt x="4061338" y="2651861"/>
                    <a:pt x="4058074" y="2659740"/>
                    <a:pt x="4052265" y="2665550"/>
                  </a:cubicBezTo>
                  <a:cubicBezTo>
                    <a:pt x="4046456" y="2671359"/>
                    <a:pt x="4038577" y="2674622"/>
                    <a:pt x="4030362" y="2674622"/>
                  </a:cubicBezTo>
                  <a:lnTo>
                    <a:pt x="30977" y="2674622"/>
                  </a:lnTo>
                  <a:cubicBezTo>
                    <a:pt x="22761" y="2674622"/>
                    <a:pt x="14882" y="2671359"/>
                    <a:pt x="9073" y="2665550"/>
                  </a:cubicBezTo>
                  <a:cubicBezTo>
                    <a:pt x="3264" y="2659740"/>
                    <a:pt x="0" y="2651861"/>
                    <a:pt x="0" y="2643646"/>
                  </a:cubicBezTo>
                  <a:lnTo>
                    <a:pt x="0" y="30977"/>
                  </a:lnTo>
                  <a:cubicBezTo>
                    <a:pt x="0" y="22761"/>
                    <a:pt x="3264" y="14882"/>
                    <a:pt x="9073" y="9073"/>
                  </a:cubicBezTo>
                  <a:cubicBezTo>
                    <a:pt x="14882" y="3264"/>
                    <a:pt x="22761" y="0"/>
                    <a:pt x="309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06133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68668" y="3285982"/>
            <a:ext cx="4734439" cy="7001018"/>
          </a:xfrm>
          <a:custGeom>
            <a:avLst/>
            <a:gdLst/>
            <a:ahLst/>
            <a:cxnLst/>
            <a:rect l="l" t="t" r="r" b="b"/>
            <a:pathLst>
              <a:path w="4734439" h="7001018">
                <a:moveTo>
                  <a:pt x="0" y="0"/>
                </a:moveTo>
                <a:lnTo>
                  <a:pt x="4734438" y="0"/>
                </a:lnTo>
                <a:lnTo>
                  <a:pt x="4734438" y="7001018"/>
                </a:lnTo>
                <a:lnTo>
                  <a:pt x="0" y="700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664419"/>
            <a:ext cx="12496414" cy="1233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Mục</a:t>
            </a:r>
            <a:r>
              <a:rPr lang="en-US" sz="7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7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đích</a:t>
            </a:r>
            <a:r>
              <a:rPr lang="en-US" sz="7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7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của</a:t>
            </a:r>
            <a:r>
              <a:rPr lang="en-US" sz="7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Kernel PCA</a:t>
            </a: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417A870F-9484-385D-8BD6-303F8C43DD44}"/>
              </a:ext>
            </a:extLst>
          </p:cNvPr>
          <p:cNvSpPr/>
          <p:nvPr/>
        </p:nvSpPr>
        <p:spPr>
          <a:xfrm>
            <a:off x="246522" y="8332784"/>
            <a:ext cx="1370583" cy="1094358"/>
          </a:xfrm>
          <a:custGeom>
            <a:avLst/>
            <a:gdLst/>
            <a:ahLst/>
            <a:cxnLst/>
            <a:rect l="l" t="t" r="r" b="b"/>
            <a:pathLst>
              <a:path w="1370583" h="1094358">
                <a:moveTo>
                  <a:pt x="0" y="0"/>
                </a:moveTo>
                <a:lnTo>
                  <a:pt x="1370583" y="0"/>
                </a:lnTo>
                <a:lnTo>
                  <a:pt x="1370583" y="1094357"/>
                </a:lnTo>
                <a:lnTo>
                  <a:pt x="0" y="1094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ADC34EA-9DEE-6882-2C7E-3D3CBC76A30D}"/>
              </a:ext>
            </a:extLst>
          </p:cNvPr>
          <p:cNvSpPr txBox="1"/>
          <p:nvPr/>
        </p:nvSpPr>
        <p:spPr>
          <a:xfrm>
            <a:off x="1590263" y="2244665"/>
            <a:ext cx="10816650" cy="35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ts val="5599"/>
              </a:lnSpc>
              <a:buAutoNum type="arabicPeriod"/>
            </a:pP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Không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toán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trực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tiếp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không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gian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cao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chiều</a:t>
            </a: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42950" indent="-742950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Kernel trick: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chỉ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làm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việc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với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tích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vô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hướng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(dot product)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giữa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không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gian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đặc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trưng</a:t>
            </a: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F7E55-34AD-961C-FF01-8A9F04A3D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7545" y="5740418"/>
            <a:ext cx="8190569" cy="34104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209807" y="1028700"/>
            <a:ext cx="12049493" cy="8229600"/>
            <a:chOff x="0" y="0"/>
            <a:chExt cx="391608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6088" cy="2674622"/>
            </a:xfrm>
            <a:custGeom>
              <a:avLst/>
              <a:gdLst/>
              <a:ahLst/>
              <a:cxnLst/>
              <a:rect l="l" t="t" r="r" b="b"/>
              <a:pathLst>
                <a:path w="3916088" h="2674622">
                  <a:moveTo>
                    <a:pt x="32126" y="0"/>
                  </a:moveTo>
                  <a:lnTo>
                    <a:pt x="3883963" y="0"/>
                  </a:lnTo>
                  <a:cubicBezTo>
                    <a:pt x="3901705" y="0"/>
                    <a:pt x="3916088" y="14383"/>
                    <a:pt x="3916088" y="32126"/>
                  </a:cubicBezTo>
                  <a:lnTo>
                    <a:pt x="3916088" y="2642497"/>
                  </a:lnTo>
                  <a:cubicBezTo>
                    <a:pt x="3916088" y="2651017"/>
                    <a:pt x="3912704" y="2659188"/>
                    <a:pt x="3906679" y="2665213"/>
                  </a:cubicBezTo>
                  <a:cubicBezTo>
                    <a:pt x="3900655" y="2671238"/>
                    <a:pt x="3892483" y="2674622"/>
                    <a:pt x="3883963" y="2674622"/>
                  </a:cubicBezTo>
                  <a:lnTo>
                    <a:pt x="32126" y="2674622"/>
                  </a:lnTo>
                  <a:cubicBezTo>
                    <a:pt x="14383" y="2674622"/>
                    <a:pt x="0" y="2660239"/>
                    <a:pt x="0" y="2642497"/>
                  </a:cubicBezTo>
                  <a:lnTo>
                    <a:pt x="0" y="32126"/>
                  </a:lnTo>
                  <a:cubicBezTo>
                    <a:pt x="0" y="23605"/>
                    <a:pt x="3385" y="15434"/>
                    <a:pt x="9409" y="9409"/>
                  </a:cubicBezTo>
                  <a:cubicBezTo>
                    <a:pt x="15434" y="3385"/>
                    <a:pt x="23605" y="0"/>
                    <a:pt x="32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1608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74367" y="3976468"/>
            <a:ext cx="10514971" cy="425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599"/>
              </a:lnSpc>
              <a:buFontTx/>
              <a:buChar char="-"/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Ý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tưởng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giữ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xác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suất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lân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cận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giữa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từ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chiều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không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gian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gốc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571500" indent="-571500" algn="l">
              <a:lnSpc>
                <a:spcPts val="5599"/>
              </a:lnSpc>
              <a:buFontTx/>
              <a:buChar char="-"/>
            </a:pP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Giữ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nguyên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hệ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xa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giữa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5599"/>
              </a:lnSpc>
              <a:buFontTx/>
              <a:buChar char="-"/>
            </a:pP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nào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nhau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hight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-dim, 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vẫn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nhau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999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low-dim 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và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ngược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lại</a:t>
            </a: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285968" y="4052668"/>
            <a:ext cx="5688399" cy="6968942"/>
          </a:xfrm>
          <a:custGeom>
            <a:avLst/>
            <a:gdLst/>
            <a:ahLst/>
            <a:cxnLst/>
            <a:rect l="l" t="t" r="r" b="b"/>
            <a:pathLst>
              <a:path w="5688399" h="6968942">
                <a:moveTo>
                  <a:pt x="5688399" y="0"/>
                </a:moveTo>
                <a:lnTo>
                  <a:pt x="0" y="0"/>
                </a:lnTo>
                <a:lnTo>
                  <a:pt x="0" y="6968942"/>
                </a:lnTo>
                <a:lnTo>
                  <a:pt x="5688399" y="6968942"/>
                </a:lnTo>
                <a:lnTo>
                  <a:pt x="56883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86032" y="1471127"/>
            <a:ext cx="13716000" cy="2581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Stochastic Neighbor Embedding (SNE)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370647" y="1028700"/>
            <a:ext cx="11546706" cy="8229600"/>
            <a:chOff x="0" y="0"/>
            <a:chExt cx="3752683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2683" cy="2674622"/>
            </a:xfrm>
            <a:custGeom>
              <a:avLst/>
              <a:gdLst/>
              <a:ahLst/>
              <a:cxnLst/>
              <a:rect l="l" t="t" r="r" b="b"/>
              <a:pathLst>
                <a:path w="3752683" h="2674622">
                  <a:moveTo>
                    <a:pt x="33524" y="0"/>
                  </a:moveTo>
                  <a:lnTo>
                    <a:pt x="3719158" y="0"/>
                  </a:lnTo>
                  <a:cubicBezTo>
                    <a:pt x="3728050" y="0"/>
                    <a:pt x="3736577" y="3532"/>
                    <a:pt x="3742863" y="9819"/>
                  </a:cubicBezTo>
                  <a:cubicBezTo>
                    <a:pt x="3749151" y="16106"/>
                    <a:pt x="3752683" y="24633"/>
                    <a:pt x="3752683" y="33524"/>
                  </a:cubicBezTo>
                  <a:lnTo>
                    <a:pt x="3752683" y="2641098"/>
                  </a:lnTo>
                  <a:cubicBezTo>
                    <a:pt x="3752683" y="2659613"/>
                    <a:pt x="3737673" y="2674622"/>
                    <a:pt x="3719158" y="2674622"/>
                  </a:cubicBezTo>
                  <a:lnTo>
                    <a:pt x="33524" y="2674622"/>
                  </a:lnTo>
                  <a:cubicBezTo>
                    <a:pt x="15009" y="2674622"/>
                    <a:pt x="0" y="2659613"/>
                    <a:pt x="0" y="2641098"/>
                  </a:cubicBezTo>
                  <a:lnTo>
                    <a:pt x="0" y="33524"/>
                  </a:lnTo>
                  <a:cubicBezTo>
                    <a:pt x="0" y="24633"/>
                    <a:pt x="3532" y="16106"/>
                    <a:pt x="9819" y="9819"/>
                  </a:cubicBezTo>
                  <a:cubicBezTo>
                    <a:pt x="16106" y="3532"/>
                    <a:pt x="24633" y="0"/>
                    <a:pt x="335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52683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39258" y="3918892"/>
            <a:ext cx="10009483" cy="316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l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 xác suất P(i,j) trong không gian gốc</a:t>
            </a:r>
          </a:p>
          <a:p>
            <a:pPr marL="742950" indent="-742950" algn="l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Khởi tạo ngẫu nhiên vị trí các điểm trong 2D</a:t>
            </a:r>
          </a:p>
          <a:p>
            <a:pPr marL="742950" indent="-742950" algn="l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 xác suất Q(I,j) trong không gian 2D</a:t>
            </a:r>
          </a:p>
          <a:p>
            <a:pPr marL="742950" indent="-742950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Tối ưu (Gradient Decent) để làm Q(i,j) </a:t>
            </a:r>
            <a:r>
              <a:rPr lang="vi-VN" sz="3600"/>
              <a:t>≈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P(i,j)</a:t>
            </a:r>
          </a:p>
          <a:p>
            <a:pPr marL="742950" indent="-742950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Dừng khi hội tụ</a:t>
            </a:r>
            <a:endParaRPr lang="en-US" sz="4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39258" y="2133181"/>
            <a:ext cx="1000948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Các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bước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chính</a:t>
            </a:r>
            <a:endParaRPr lang="en-US" sz="6500">
              <a:solidFill>
                <a:srgbClr val="000000"/>
              </a:solidFill>
              <a:latin typeface="Noto Sans JP Black" panose="020B0200000000000000" pitchFamily="34" charset="-128"/>
              <a:ea typeface="Noto Sans JP Black" panose="020B0200000000000000" pitchFamily="34" charset="-128"/>
              <a:cs typeface="Fredoka"/>
              <a:sym typeface="Fredoka"/>
            </a:endParaRPr>
          </a:p>
        </p:txBody>
      </p:sp>
      <p:sp>
        <p:nvSpPr>
          <p:cNvPr id="11" name="Freeform 11"/>
          <p:cNvSpPr/>
          <p:nvPr/>
        </p:nvSpPr>
        <p:spPr>
          <a:xfrm rot="-10800000">
            <a:off x="191542" y="114300"/>
            <a:ext cx="3776266" cy="6005990"/>
          </a:xfrm>
          <a:custGeom>
            <a:avLst/>
            <a:gdLst/>
            <a:ahLst/>
            <a:cxnLst/>
            <a:rect l="l" t="t" r="r" b="b"/>
            <a:pathLst>
              <a:path w="3776266" h="6005990">
                <a:moveTo>
                  <a:pt x="0" y="0"/>
                </a:moveTo>
                <a:lnTo>
                  <a:pt x="3776266" y="0"/>
                </a:lnTo>
                <a:lnTo>
                  <a:pt x="3776266" y="6005990"/>
                </a:lnTo>
                <a:lnTo>
                  <a:pt x="0" y="600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320192" y="4101057"/>
            <a:ext cx="3776266" cy="6005990"/>
          </a:xfrm>
          <a:custGeom>
            <a:avLst/>
            <a:gdLst/>
            <a:ahLst/>
            <a:cxnLst/>
            <a:rect l="l" t="t" r="r" b="b"/>
            <a:pathLst>
              <a:path w="3776266" h="6005990">
                <a:moveTo>
                  <a:pt x="0" y="0"/>
                </a:moveTo>
                <a:lnTo>
                  <a:pt x="3776266" y="0"/>
                </a:lnTo>
                <a:lnTo>
                  <a:pt x="3776266" y="6005991"/>
                </a:lnTo>
                <a:lnTo>
                  <a:pt x="0" y="600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85140" y="1028829"/>
            <a:ext cx="15974160" cy="8229600"/>
            <a:chOff x="0" y="0"/>
            <a:chExt cx="5191607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91607" cy="2674622"/>
            </a:xfrm>
            <a:custGeom>
              <a:avLst/>
              <a:gdLst/>
              <a:ahLst/>
              <a:cxnLst/>
              <a:rect l="l" t="t" r="r" b="b"/>
              <a:pathLst>
                <a:path w="5191607" h="2674622">
                  <a:moveTo>
                    <a:pt x="24233" y="0"/>
                  </a:moveTo>
                  <a:lnTo>
                    <a:pt x="5167374" y="0"/>
                  </a:lnTo>
                  <a:cubicBezTo>
                    <a:pt x="5173801" y="0"/>
                    <a:pt x="5179965" y="2553"/>
                    <a:pt x="5184509" y="7098"/>
                  </a:cubicBezTo>
                  <a:cubicBezTo>
                    <a:pt x="5189054" y="11642"/>
                    <a:pt x="5191607" y="17806"/>
                    <a:pt x="5191607" y="24233"/>
                  </a:cubicBezTo>
                  <a:lnTo>
                    <a:pt x="5191607" y="2650390"/>
                  </a:lnTo>
                  <a:cubicBezTo>
                    <a:pt x="5191607" y="2656817"/>
                    <a:pt x="5189054" y="2662980"/>
                    <a:pt x="5184509" y="2667525"/>
                  </a:cubicBezTo>
                  <a:cubicBezTo>
                    <a:pt x="5179965" y="2672069"/>
                    <a:pt x="5173801" y="2674622"/>
                    <a:pt x="5167374" y="2674622"/>
                  </a:cubicBezTo>
                  <a:lnTo>
                    <a:pt x="24233" y="2674622"/>
                  </a:lnTo>
                  <a:cubicBezTo>
                    <a:pt x="10849" y="2674622"/>
                    <a:pt x="0" y="2663773"/>
                    <a:pt x="0" y="2650390"/>
                  </a:cubicBezTo>
                  <a:lnTo>
                    <a:pt x="0" y="24233"/>
                  </a:lnTo>
                  <a:cubicBezTo>
                    <a:pt x="0" y="17806"/>
                    <a:pt x="2553" y="11642"/>
                    <a:pt x="7098" y="7098"/>
                  </a:cubicBezTo>
                  <a:cubicBezTo>
                    <a:pt x="11642" y="2553"/>
                    <a:pt x="17806" y="0"/>
                    <a:pt x="242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91607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63098" y="3382274"/>
            <a:ext cx="1455032" cy="1322756"/>
          </a:xfrm>
          <a:custGeom>
            <a:avLst/>
            <a:gdLst/>
            <a:ahLst/>
            <a:cxnLst/>
            <a:rect l="l" t="t" r="r" b="b"/>
            <a:pathLst>
              <a:path w="1455032" h="1322756">
                <a:moveTo>
                  <a:pt x="0" y="0"/>
                </a:moveTo>
                <a:lnTo>
                  <a:pt x="1455032" y="0"/>
                </a:lnTo>
                <a:lnTo>
                  <a:pt x="1455032" y="1322756"/>
                </a:lnTo>
                <a:lnTo>
                  <a:pt x="0" y="1322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63098" y="7176067"/>
            <a:ext cx="1440242" cy="1544119"/>
          </a:xfrm>
          <a:custGeom>
            <a:avLst/>
            <a:gdLst/>
            <a:ahLst/>
            <a:cxnLst/>
            <a:rect l="l" t="t" r="r" b="b"/>
            <a:pathLst>
              <a:path w="1440242" h="1544119">
                <a:moveTo>
                  <a:pt x="0" y="0"/>
                </a:moveTo>
                <a:lnTo>
                  <a:pt x="1440242" y="0"/>
                </a:lnTo>
                <a:lnTo>
                  <a:pt x="1440242" y="1544119"/>
                </a:lnTo>
                <a:lnTo>
                  <a:pt x="0" y="1544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63098" y="5393369"/>
            <a:ext cx="1370583" cy="1094358"/>
          </a:xfrm>
          <a:custGeom>
            <a:avLst/>
            <a:gdLst/>
            <a:ahLst/>
            <a:cxnLst/>
            <a:rect l="l" t="t" r="r" b="b"/>
            <a:pathLst>
              <a:path w="1370583" h="1094358">
                <a:moveTo>
                  <a:pt x="0" y="0"/>
                </a:moveTo>
                <a:lnTo>
                  <a:pt x="1370583" y="0"/>
                </a:lnTo>
                <a:lnTo>
                  <a:pt x="1370583" y="1094358"/>
                </a:lnTo>
                <a:lnTo>
                  <a:pt x="0" y="1094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63098" y="1797990"/>
            <a:ext cx="1421824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t-Distributed SNE (t-SNE)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0113" y="3819751"/>
            <a:ext cx="1181122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Cải</a:t>
            </a:r>
            <a:r>
              <a:rPr lang="en-US" sz="39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</a:t>
            </a:r>
            <a:r>
              <a:rPr lang="en-US" sz="39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tiến</a:t>
            </a:r>
            <a:r>
              <a:rPr lang="en-US" sz="39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so </a:t>
            </a:r>
            <a:r>
              <a:rPr lang="en-US" sz="39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với</a:t>
            </a:r>
            <a:r>
              <a:rPr lang="en-US" sz="39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SNE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phân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phối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bằng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Student-t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0113" y="5673405"/>
            <a:ext cx="11811228" cy="137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Student-t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có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đuôi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dài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hơn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xa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gần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phân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tán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		     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tốt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hơn</a:t>
            </a:r>
            <a:endParaRPr lang="en-US" sz="39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70113" y="7527058"/>
            <a:ext cx="11811228" cy="137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Ý </a:t>
            </a:r>
            <a:r>
              <a:rPr lang="en-US" sz="39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nghĩa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trực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hóa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dự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phức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tạp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thường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		  </a:t>
            </a:r>
            <a:r>
              <a:rPr lang="en-US" sz="39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dùng</a:t>
            </a: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plot 2D/3D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2049493" cy="8229600"/>
            <a:chOff x="0" y="0"/>
            <a:chExt cx="391608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6088" cy="2674622"/>
            </a:xfrm>
            <a:custGeom>
              <a:avLst/>
              <a:gdLst/>
              <a:ahLst/>
              <a:cxnLst/>
              <a:rect l="l" t="t" r="r" b="b"/>
              <a:pathLst>
                <a:path w="3916088" h="2674622">
                  <a:moveTo>
                    <a:pt x="32126" y="0"/>
                  </a:moveTo>
                  <a:lnTo>
                    <a:pt x="3883963" y="0"/>
                  </a:lnTo>
                  <a:cubicBezTo>
                    <a:pt x="3901705" y="0"/>
                    <a:pt x="3916088" y="14383"/>
                    <a:pt x="3916088" y="32126"/>
                  </a:cubicBezTo>
                  <a:lnTo>
                    <a:pt x="3916088" y="2642497"/>
                  </a:lnTo>
                  <a:cubicBezTo>
                    <a:pt x="3916088" y="2651017"/>
                    <a:pt x="3912704" y="2659188"/>
                    <a:pt x="3906679" y="2665213"/>
                  </a:cubicBezTo>
                  <a:cubicBezTo>
                    <a:pt x="3900655" y="2671238"/>
                    <a:pt x="3892483" y="2674622"/>
                    <a:pt x="3883963" y="2674622"/>
                  </a:cubicBezTo>
                  <a:lnTo>
                    <a:pt x="32126" y="2674622"/>
                  </a:lnTo>
                  <a:cubicBezTo>
                    <a:pt x="14383" y="2674622"/>
                    <a:pt x="0" y="2660239"/>
                    <a:pt x="0" y="2642497"/>
                  </a:cubicBezTo>
                  <a:lnTo>
                    <a:pt x="0" y="32126"/>
                  </a:lnTo>
                  <a:cubicBezTo>
                    <a:pt x="0" y="23605"/>
                    <a:pt x="3385" y="15434"/>
                    <a:pt x="9409" y="9409"/>
                  </a:cubicBezTo>
                  <a:cubicBezTo>
                    <a:pt x="15434" y="3385"/>
                    <a:pt x="23605" y="0"/>
                    <a:pt x="32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1608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665781" y="4645123"/>
            <a:ext cx="7341660" cy="5432828"/>
          </a:xfrm>
          <a:custGeom>
            <a:avLst/>
            <a:gdLst/>
            <a:ahLst/>
            <a:cxnLst/>
            <a:rect l="l" t="t" r="r" b="b"/>
            <a:pathLst>
              <a:path w="7341660" h="5432828">
                <a:moveTo>
                  <a:pt x="0" y="0"/>
                </a:moveTo>
                <a:lnTo>
                  <a:pt x="7341660" y="0"/>
                </a:lnTo>
                <a:lnTo>
                  <a:pt x="7341660" y="5432828"/>
                </a:lnTo>
                <a:lnTo>
                  <a:pt x="0" y="5432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93260" y="3966943"/>
            <a:ext cx="9872521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Là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quá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trình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giảm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biến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ngẫu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nhiên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hoặc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đặc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trưng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xem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xét sau quá trình cân nhắc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10366"/>
            <a:ext cx="12073302" cy="1235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Dimensionality Reduction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7778" y="6300963"/>
            <a:ext cx="9872521" cy="2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Phân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tích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thành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phần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(PCA)</a:t>
            </a: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Lựa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chọn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tập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con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Atrtribute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subset section)</a:t>
            </a: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Phương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pháp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phi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tuyến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(Kernel PCA, SNE)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3260" y="5542973"/>
            <a:ext cx="9872521" cy="60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- </a:t>
            </a:r>
            <a:r>
              <a:rPr lang="en-US" sz="35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Có</a:t>
            </a:r>
            <a:r>
              <a:rPr lang="en-US" sz="35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3 </a:t>
            </a:r>
            <a:r>
              <a:rPr lang="en-US" sz="35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phương</a:t>
            </a:r>
            <a:r>
              <a:rPr lang="en-US" sz="35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</a:t>
            </a:r>
            <a:r>
              <a:rPr lang="en-US" sz="35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pháp</a:t>
            </a:r>
            <a:r>
              <a:rPr lang="en-US" sz="35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 </a:t>
            </a:r>
            <a:r>
              <a:rPr lang="en-US" sz="3599" b="1" err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chính</a:t>
            </a:r>
            <a:r>
              <a:rPr lang="en-US" sz="3599" b="1">
                <a:solidFill>
                  <a:srgbClr val="000000"/>
                </a:solidFill>
                <a:latin typeface="Raleway Bold"/>
                <a:ea typeface="Raleway"/>
                <a:cs typeface="Raleway"/>
                <a:sym typeface="Raleway Bold"/>
              </a:rPr>
              <a:t>: 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3461" y="4236090"/>
            <a:ext cx="6980942" cy="6631895"/>
          </a:xfrm>
          <a:custGeom>
            <a:avLst/>
            <a:gdLst/>
            <a:ahLst/>
            <a:cxnLst/>
            <a:rect l="l" t="t" r="r" b="b"/>
            <a:pathLst>
              <a:path w="6980942" h="6631895">
                <a:moveTo>
                  <a:pt x="0" y="0"/>
                </a:moveTo>
                <a:lnTo>
                  <a:pt x="6980941" y="0"/>
                </a:lnTo>
                <a:lnTo>
                  <a:pt x="6980941" y="6631895"/>
                </a:lnTo>
                <a:lnTo>
                  <a:pt x="0" y="663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634491" y="2303502"/>
            <a:ext cx="10403200" cy="344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CẢM ƠN ĐÃ LẮNG NGHE!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56079" y="5751434"/>
            <a:ext cx="9353903" cy="82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Hỏi câu hỏi và học bài nhé!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80B01B9-2515-F43F-B9FB-15B1761EA133}"/>
              </a:ext>
            </a:extLst>
          </p:cNvPr>
          <p:cNvSpPr txBox="1"/>
          <p:nvPr/>
        </p:nvSpPr>
        <p:spPr>
          <a:xfrm>
            <a:off x="8717212" y="7368577"/>
            <a:ext cx="8318964" cy="170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Liên </a:t>
            </a:r>
            <a:r>
              <a:rPr lang="en-US" sz="440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nhóm</a:t>
            </a: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1 </a:t>
            </a:r>
          </a:p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GV: TS. Nguyễn Quốc Tuấn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68538" y="1028571"/>
            <a:ext cx="16124062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76400" y="3257392"/>
            <a:ext cx="13599140" cy="187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</a:rPr>
              <a:t>Dùng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để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biến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đổi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tập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liệu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có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nhiều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thành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một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tập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mới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gồm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ít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chiều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hơn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,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nhưng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vẫn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giữ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lại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nhiều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nhất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lượng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thông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tin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quan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trọng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của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liệu</a:t>
            </a:r>
            <a:r>
              <a:rPr lang="en-US" sz="3599">
                <a:solidFill>
                  <a:srgbClr val="000000"/>
                </a:solidFill>
                <a:latin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</a:rPr>
              <a:t>gốc</a:t>
            </a:r>
            <a:endParaRPr lang="en-US" sz="3599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9251" y="1598779"/>
            <a:ext cx="15732740" cy="107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Principal Components Analysis (PCA) 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2838022" y="4244880"/>
            <a:ext cx="4421278" cy="5855998"/>
          </a:xfrm>
          <a:custGeom>
            <a:avLst/>
            <a:gdLst/>
            <a:ahLst/>
            <a:cxnLst/>
            <a:rect l="l" t="t" r="r" b="b"/>
            <a:pathLst>
              <a:path w="4421278" h="5855998">
                <a:moveTo>
                  <a:pt x="4421278" y="0"/>
                </a:moveTo>
                <a:lnTo>
                  <a:pt x="0" y="0"/>
                </a:lnTo>
                <a:lnTo>
                  <a:pt x="0" y="5855998"/>
                </a:lnTo>
                <a:lnTo>
                  <a:pt x="4421278" y="5855998"/>
                </a:lnTo>
                <a:lnTo>
                  <a:pt x="4421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33664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9705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93260" y="3299643"/>
            <a:ext cx="11284933" cy="25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Chuẩn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hóa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toán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thành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phần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chính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Sắp xếp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theo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phương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sai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777238" lvl="1" indent="-388619" algn="l">
              <a:lnSpc>
                <a:spcPts val="5039"/>
              </a:lnSpc>
              <a:buAutoNum type="arabicPeriod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Giảm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chiều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3260" y="1696929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PCA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gồm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4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quy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trình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chính</a:t>
            </a:r>
            <a:r>
              <a:rPr lang="en-US" sz="6500">
                <a:solidFill>
                  <a:srgbClr val="000000"/>
                </a:solidFill>
                <a:latin typeface="Noto Sans JP Black" panose="020B0200000000000000" pitchFamily="34" charset="-128"/>
                <a:ea typeface="Noto Sans JP Black" panose="020B0200000000000000" pitchFamily="34" charset="-128"/>
                <a:cs typeface="Fredoka"/>
                <a:sym typeface="Fredoka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2838022" y="4244880"/>
            <a:ext cx="4421278" cy="5855998"/>
          </a:xfrm>
          <a:custGeom>
            <a:avLst/>
            <a:gdLst/>
            <a:ahLst/>
            <a:cxnLst/>
            <a:rect l="l" t="t" r="r" b="b"/>
            <a:pathLst>
              <a:path w="4421278" h="5855998">
                <a:moveTo>
                  <a:pt x="4421278" y="0"/>
                </a:moveTo>
                <a:lnTo>
                  <a:pt x="0" y="0"/>
                </a:lnTo>
                <a:lnTo>
                  <a:pt x="0" y="5855998"/>
                </a:lnTo>
                <a:lnTo>
                  <a:pt x="4421278" y="5855998"/>
                </a:lnTo>
                <a:lnTo>
                  <a:pt x="4421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207052" y="1028700"/>
            <a:ext cx="12059018" cy="8839200"/>
            <a:chOff x="0" y="0"/>
            <a:chExt cx="3919184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9184" cy="2674622"/>
            </a:xfrm>
            <a:custGeom>
              <a:avLst/>
              <a:gdLst/>
              <a:ahLst/>
              <a:cxnLst/>
              <a:rect l="l" t="t" r="r" b="b"/>
              <a:pathLst>
                <a:path w="3919184" h="2674622">
                  <a:moveTo>
                    <a:pt x="32100" y="0"/>
                  </a:moveTo>
                  <a:lnTo>
                    <a:pt x="3887084" y="0"/>
                  </a:lnTo>
                  <a:cubicBezTo>
                    <a:pt x="3895597" y="0"/>
                    <a:pt x="3903762" y="3382"/>
                    <a:pt x="3909782" y="9402"/>
                  </a:cubicBezTo>
                  <a:cubicBezTo>
                    <a:pt x="3915802" y="15422"/>
                    <a:pt x="3919184" y="23587"/>
                    <a:pt x="3919184" y="32100"/>
                  </a:cubicBezTo>
                  <a:lnTo>
                    <a:pt x="3919184" y="2642522"/>
                  </a:lnTo>
                  <a:cubicBezTo>
                    <a:pt x="3919184" y="2651036"/>
                    <a:pt x="3915802" y="2659200"/>
                    <a:pt x="3909782" y="2665220"/>
                  </a:cubicBezTo>
                  <a:cubicBezTo>
                    <a:pt x="3903762" y="2671240"/>
                    <a:pt x="3895597" y="2674622"/>
                    <a:pt x="3887084" y="2674622"/>
                  </a:cubicBezTo>
                  <a:lnTo>
                    <a:pt x="32100" y="2674622"/>
                  </a:lnTo>
                  <a:cubicBezTo>
                    <a:pt x="23587" y="2674622"/>
                    <a:pt x="15422" y="2671240"/>
                    <a:pt x="9402" y="2665220"/>
                  </a:cubicBezTo>
                  <a:cubicBezTo>
                    <a:pt x="3382" y="2659200"/>
                    <a:pt x="0" y="2651036"/>
                    <a:pt x="0" y="2642522"/>
                  </a:cubicBezTo>
                  <a:lnTo>
                    <a:pt x="0" y="32100"/>
                  </a:lnTo>
                  <a:cubicBezTo>
                    <a:pt x="0" y="23587"/>
                    <a:pt x="3382" y="15422"/>
                    <a:pt x="9402" y="9402"/>
                  </a:cubicBezTo>
                  <a:cubicBezTo>
                    <a:pt x="15422" y="3382"/>
                    <a:pt x="23587" y="0"/>
                    <a:pt x="321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19184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0467" y="3683953"/>
            <a:ext cx="5613242" cy="7459457"/>
          </a:xfrm>
          <a:custGeom>
            <a:avLst/>
            <a:gdLst/>
            <a:ahLst/>
            <a:cxnLst/>
            <a:rect l="l" t="t" r="r" b="b"/>
            <a:pathLst>
              <a:path w="5613242" h="7459457">
                <a:moveTo>
                  <a:pt x="0" y="0"/>
                </a:moveTo>
                <a:lnTo>
                  <a:pt x="5613242" y="0"/>
                </a:lnTo>
                <a:lnTo>
                  <a:pt x="5613242" y="7459458"/>
                </a:lnTo>
                <a:lnTo>
                  <a:pt x="0" y="7459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122229" y="3311548"/>
            <a:ext cx="10234174" cy="507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Trực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hóa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Nhận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dạng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khuôn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mặt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Xử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lý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ảnh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&amp; Video</a:t>
            </a: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Xử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lý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hiệu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&amp;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âm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thanh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học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71500" indent="-571500" algn="l">
              <a:lnSpc>
                <a:spcPts val="5039"/>
              </a:lnSpc>
              <a:buFontTx/>
              <a:buChar char="-"/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Marketing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=&gt; PCA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là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một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những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công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cụ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trọng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nhất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trong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khai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phá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và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học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máy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66282" y="1714500"/>
            <a:ext cx="10657824" cy="123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 err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Ứng</a:t>
            </a:r>
            <a:r>
              <a:rPr lang="en-US" sz="7500" b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 </a:t>
            </a:r>
            <a:r>
              <a:rPr lang="en-US" sz="7500" b="1" err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dụng</a:t>
            </a:r>
            <a:r>
              <a:rPr lang="en-US" sz="7500" b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 </a:t>
            </a:r>
            <a:r>
              <a:rPr lang="en-US" sz="7500" b="1" err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của</a:t>
            </a:r>
            <a:r>
              <a:rPr lang="en-US" sz="7500" b="1">
                <a:solidFill>
                  <a:srgbClr val="000000"/>
                </a:solidFill>
                <a:latin typeface="Asap Bold" panose="020B0604020202020204" charset="0"/>
                <a:ea typeface="Fredoka"/>
                <a:cs typeface="Fredoka"/>
                <a:sym typeface="Fredoka"/>
              </a:rPr>
              <a:t> PCA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42661" y="8589205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94626" y="1805312"/>
            <a:ext cx="1389874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Attribute subset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94626" y="3102371"/>
            <a:ext cx="13898748" cy="379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 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Bối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cảnh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có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nhiều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không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liên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hoặc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thừa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 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Khó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khăn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tốn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thời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gian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khi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chọn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thủ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công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quá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nhiều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dư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thừa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hoặc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bỏ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sót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trọng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=&gt; Attribute subset selection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giúp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giảm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kích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thước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bằng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cách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loại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bỏ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thuộc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dư</a:t>
            </a:r>
            <a:r>
              <a:rPr lang="en-US" sz="35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599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thừa</a:t>
            </a:r>
            <a:endParaRPr lang="en-US" sz="359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846756" y="8682109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950851" y="8496300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615308" y="3128890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719403" y="3314700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511213" y="3314700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432906" y="8288432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44688" y="8381337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641409" y="8660051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6885" y="1321487"/>
            <a:ext cx="18070434" cy="8229600"/>
            <a:chOff x="0" y="0"/>
            <a:chExt cx="5274950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4950" cy="2674622"/>
            </a:xfrm>
            <a:custGeom>
              <a:avLst/>
              <a:gdLst/>
              <a:ahLst/>
              <a:cxnLst/>
              <a:rect l="l" t="t" r="r" b="b"/>
              <a:pathLst>
                <a:path w="5274950" h="2674622">
                  <a:moveTo>
                    <a:pt x="23850" y="0"/>
                  </a:moveTo>
                  <a:lnTo>
                    <a:pt x="5251100" y="0"/>
                  </a:lnTo>
                  <a:cubicBezTo>
                    <a:pt x="5264272" y="0"/>
                    <a:pt x="5274950" y="10678"/>
                    <a:pt x="5274950" y="23850"/>
                  </a:cubicBezTo>
                  <a:lnTo>
                    <a:pt x="5274950" y="2650773"/>
                  </a:lnTo>
                  <a:cubicBezTo>
                    <a:pt x="5274950" y="2657098"/>
                    <a:pt x="5272437" y="2663164"/>
                    <a:pt x="5267964" y="2667637"/>
                  </a:cubicBezTo>
                  <a:cubicBezTo>
                    <a:pt x="5263492" y="2672110"/>
                    <a:pt x="5257425" y="2674622"/>
                    <a:pt x="5251100" y="2674622"/>
                  </a:cubicBezTo>
                  <a:lnTo>
                    <a:pt x="23850" y="2674622"/>
                  </a:lnTo>
                  <a:cubicBezTo>
                    <a:pt x="17524" y="2674622"/>
                    <a:pt x="11458" y="2672110"/>
                    <a:pt x="6985" y="2667637"/>
                  </a:cubicBezTo>
                  <a:cubicBezTo>
                    <a:pt x="2513" y="2663164"/>
                    <a:pt x="0" y="2657098"/>
                    <a:pt x="0" y="2650773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4950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28571" y="5110647"/>
            <a:ext cx="3669208" cy="3669208"/>
          </a:xfrm>
          <a:custGeom>
            <a:avLst/>
            <a:gdLst/>
            <a:ahLst/>
            <a:cxnLst/>
            <a:rect l="l" t="t" r="r" b="b"/>
            <a:pathLst>
              <a:path w="3669208" h="3669208">
                <a:moveTo>
                  <a:pt x="0" y="0"/>
                </a:moveTo>
                <a:lnTo>
                  <a:pt x="3669208" y="0"/>
                </a:lnTo>
                <a:lnTo>
                  <a:pt x="3669208" y="3669209"/>
                </a:lnTo>
                <a:lnTo>
                  <a:pt x="0" y="3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730494" y="5255750"/>
            <a:ext cx="3669208" cy="3669208"/>
          </a:xfrm>
          <a:custGeom>
            <a:avLst/>
            <a:gdLst/>
            <a:ahLst/>
            <a:cxnLst/>
            <a:rect l="l" t="t" r="r" b="b"/>
            <a:pathLst>
              <a:path w="3669208" h="3669208">
                <a:moveTo>
                  <a:pt x="0" y="0"/>
                </a:moveTo>
                <a:lnTo>
                  <a:pt x="3669208" y="0"/>
                </a:lnTo>
                <a:lnTo>
                  <a:pt x="3669208" y="3669209"/>
                </a:lnTo>
                <a:lnTo>
                  <a:pt x="0" y="3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70769" y="5271830"/>
            <a:ext cx="3669208" cy="3669208"/>
          </a:xfrm>
          <a:custGeom>
            <a:avLst/>
            <a:gdLst/>
            <a:ahLst/>
            <a:cxnLst/>
            <a:rect l="l" t="t" r="r" b="b"/>
            <a:pathLst>
              <a:path w="3669208" h="3669208">
                <a:moveTo>
                  <a:pt x="0" y="0"/>
                </a:moveTo>
                <a:lnTo>
                  <a:pt x="3669208" y="0"/>
                </a:lnTo>
                <a:lnTo>
                  <a:pt x="3669208" y="3669209"/>
                </a:lnTo>
                <a:lnTo>
                  <a:pt x="0" y="3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821040" y="6685798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94626" y="1805312"/>
            <a:ext cx="1389874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err="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Các</a:t>
            </a: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6500" err="1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cách</a:t>
            </a:r>
            <a:r>
              <a:rPr lang="en-US" sz="65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Heuristic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885" y="3370749"/>
            <a:ext cx="4429595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Stepwise forward selection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3925135" y="6778702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029230" y="6592893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145121" y="6087794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249216" y="6273604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041026" y="6273604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462579" y="8486061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671082" y="8857680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10"/>
                </a:lnTo>
                <a:lnTo>
                  <a:pt x="0" y="18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874361" y="8578966"/>
            <a:ext cx="208190" cy="185810"/>
          </a:xfrm>
          <a:custGeom>
            <a:avLst/>
            <a:gdLst/>
            <a:ahLst/>
            <a:cxnLst/>
            <a:rect l="l" t="t" r="r" b="b"/>
            <a:pathLst>
              <a:path w="208190" h="185810">
                <a:moveTo>
                  <a:pt x="0" y="0"/>
                </a:moveTo>
                <a:lnTo>
                  <a:pt x="208190" y="0"/>
                </a:lnTo>
                <a:lnTo>
                  <a:pt x="208190" y="185809"/>
                </a:lnTo>
                <a:lnTo>
                  <a:pt x="0" y="18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658195" y="3397169"/>
            <a:ext cx="4429595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Stepwise backward elimination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23895" y="3370749"/>
            <a:ext cx="5377620" cy="187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Raleway Bold"/>
                <a:sym typeface="Raleway Bold"/>
              </a:rPr>
              <a:t>Combination of forward selection and backward </a:t>
            </a:r>
            <a:r>
              <a:rPr lang="en-US" sz="3599" b="1" err="1">
                <a:solidFill>
                  <a:srgbClr val="000000"/>
                </a:solidFill>
                <a:latin typeface="Raleway Bold"/>
                <a:sym typeface="Raleway Bold"/>
              </a:rPr>
              <a:t>elimitnation</a:t>
            </a:r>
            <a:endParaRPr lang="en-US" sz="3599" b="1">
              <a:solidFill>
                <a:srgbClr val="000000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83E5F780-625B-F4A1-736F-356B176E8010}"/>
              </a:ext>
            </a:extLst>
          </p:cNvPr>
          <p:cNvSpPr/>
          <p:nvPr/>
        </p:nvSpPr>
        <p:spPr>
          <a:xfrm>
            <a:off x="14321311" y="5170169"/>
            <a:ext cx="3669208" cy="3669208"/>
          </a:xfrm>
          <a:custGeom>
            <a:avLst/>
            <a:gdLst/>
            <a:ahLst/>
            <a:cxnLst/>
            <a:rect l="l" t="t" r="r" b="b"/>
            <a:pathLst>
              <a:path w="3669208" h="3669208">
                <a:moveTo>
                  <a:pt x="0" y="0"/>
                </a:moveTo>
                <a:lnTo>
                  <a:pt x="3669208" y="0"/>
                </a:lnTo>
                <a:lnTo>
                  <a:pt x="3669208" y="3669209"/>
                </a:lnTo>
                <a:lnTo>
                  <a:pt x="0" y="3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C479275D-C3E1-5E76-464B-6C784859B4F6}"/>
              </a:ext>
            </a:extLst>
          </p:cNvPr>
          <p:cNvSpPr txBox="1"/>
          <p:nvPr/>
        </p:nvSpPr>
        <p:spPr>
          <a:xfrm>
            <a:off x="14016693" y="3392650"/>
            <a:ext cx="4429595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 induction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40EA8-D1D6-B441-1553-AA60962A5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8FDBBB-2733-C2F9-31CC-F54732398B12}"/>
              </a:ext>
            </a:extLst>
          </p:cNvPr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BE0ECE4-6597-9793-96F5-EEF21C7DDEC5}"/>
              </a:ext>
            </a:extLst>
          </p:cNvPr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02A3D9-5AAA-DE01-57C1-81A8DC86E533}"/>
              </a:ext>
            </a:extLst>
          </p:cNvPr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32E9A5D-FBEB-BFDB-F4D9-C7696D322421}"/>
              </a:ext>
            </a:extLst>
          </p:cNvPr>
          <p:cNvGrpSpPr/>
          <p:nvPr/>
        </p:nvGrpSpPr>
        <p:grpSpPr>
          <a:xfrm>
            <a:off x="1562100" y="646784"/>
            <a:ext cx="14758955" cy="9258300"/>
            <a:chOff x="0" y="0"/>
            <a:chExt cx="4796665" cy="26746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27EF34A-C215-DF63-1F59-C218152CA9FE}"/>
                </a:ext>
              </a:extLst>
            </p:cNvPr>
            <p:cNvSpPr/>
            <p:nvPr/>
          </p:nvSpPr>
          <p:spPr>
            <a:xfrm>
              <a:off x="0" y="0"/>
              <a:ext cx="4796665" cy="2674622"/>
            </a:xfrm>
            <a:custGeom>
              <a:avLst/>
              <a:gdLst/>
              <a:ahLst/>
              <a:cxnLst/>
              <a:rect l="l" t="t" r="r" b="b"/>
              <a:pathLst>
                <a:path w="4796665" h="2674622">
                  <a:moveTo>
                    <a:pt x="26228" y="0"/>
                  </a:moveTo>
                  <a:lnTo>
                    <a:pt x="4770437" y="0"/>
                  </a:lnTo>
                  <a:cubicBezTo>
                    <a:pt x="4784922" y="0"/>
                    <a:pt x="4796665" y="11743"/>
                    <a:pt x="4796665" y="26228"/>
                  </a:cubicBezTo>
                  <a:lnTo>
                    <a:pt x="4796665" y="2648395"/>
                  </a:lnTo>
                  <a:cubicBezTo>
                    <a:pt x="4796665" y="2655351"/>
                    <a:pt x="4793901" y="2662022"/>
                    <a:pt x="4788982" y="2666941"/>
                  </a:cubicBezTo>
                  <a:cubicBezTo>
                    <a:pt x="4784064" y="2671859"/>
                    <a:pt x="4777393" y="2674622"/>
                    <a:pt x="4770437" y="2674622"/>
                  </a:cubicBezTo>
                  <a:lnTo>
                    <a:pt x="26228" y="2674622"/>
                  </a:lnTo>
                  <a:cubicBezTo>
                    <a:pt x="11743" y="2674622"/>
                    <a:pt x="0" y="2662880"/>
                    <a:pt x="0" y="2648395"/>
                  </a:cubicBezTo>
                  <a:lnTo>
                    <a:pt x="0" y="26228"/>
                  </a:lnTo>
                  <a:cubicBezTo>
                    <a:pt x="0" y="11743"/>
                    <a:pt x="11743" y="0"/>
                    <a:pt x="262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3B9CA05-1201-F21D-A647-AD01F5D63854}"/>
                </a:ext>
              </a:extLst>
            </p:cNvPr>
            <p:cNvSpPr txBox="1"/>
            <p:nvPr/>
          </p:nvSpPr>
          <p:spPr>
            <a:xfrm>
              <a:off x="0" y="-47625"/>
              <a:ext cx="47966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9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FFDE336-6866-4FD1-3882-41C06A192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51584"/>
            <a:ext cx="11396533" cy="83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4758955" cy="9258300"/>
            <a:chOff x="0" y="0"/>
            <a:chExt cx="47966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96665" cy="2674622"/>
            </a:xfrm>
            <a:custGeom>
              <a:avLst/>
              <a:gdLst/>
              <a:ahLst/>
              <a:cxnLst/>
              <a:rect l="l" t="t" r="r" b="b"/>
              <a:pathLst>
                <a:path w="4796665" h="2674622">
                  <a:moveTo>
                    <a:pt x="26228" y="0"/>
                  </a:moveTo>
                  <a:lnTo>
                    <a:pt x="4770437" y="0"/>
                  </a:lnTo>
                  <a:cubicBezTo>
                    <a:pt x="4784922" y="0"/>
                    <a:pt x="4796665" y="11743"/>
                    <a:pt x="4796665" y="26228"/>
                  </a:cubicBezTo>
                  <a:lnTo>
                    <a:pt x="4796665" y="2648395"/>
                  </a:lnTo>
                  <a:cubicBezTo>
                    <a:pt x="4796665" y="2655351"/>
                    <a:pt x="4793901" y="2662022"/>
                    <a:pt x="4788982" y="2666941"/>
                  </a:cubicBezTo>
                  <a:cubicBezTo>
                    <a:pt x="4784064" y="2671859"/>
                    <a:pt x="4777393" y="2674622"/>
                    <a:pt x="4770437" y="2674622"/>
                  </a:cubicBezTo>
                  <a:lnTo>
                    <a:pt x="26228" y="2674622"/>
                  </a:lnTo>
                  <a:cubicBezTo>
                    <a:pt x="11743" y="2674622"/>
                    <a:pt x="0" y="2662880"/>
                    <a:pt x="0" y="2648395"/>
                  </a:cubicBezTo>
                  <a:lnTo>
                    <a:pt x="0" y="26228"/>
                  </a:lnTo>
                  <a:cubicBezTo>
                    <a:pt x="0" y="11743"/>
                    <a:pt x="11743" y="0"/>
                    <a:pt x="262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966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0" descr="A diagram of a flowchart&#10;&#10;AI-generated content may be incorrect.">
            <a:extLst>
              <a:ext uri="{FF2B5EF4-FFF2-40B4-BE49-F238E27FC236}">
                <a16:creationId xmlns:a16="http://schemas.microsoft.com/office/drawing/2014/main" id="{51EFD66B-9F2B-14F5-BF2B-AA5B0A81C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90" y="2837681"/>
            <a:ext cx="7672799" cy="6641465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B03A4B53-1E3A-D6C7-5DA2-D8D5DA46CAE8}"/>
              </a:ext>
            </a:extLst>
          </p:cNvPr>
          <p:cNvSpPr txBox="1"/>
          <p:nvPr/>
        </p:nvSpPr>
        <p:spPr>
          <a:xfrm>
            <a:off x="1028700" y="1742817"/>
            <a:ext cx="13898748" cy="67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600" b="1">
                <a:solidFill>
                  <a:srgbClr val="000000"/>
                </a:solidFill>
                <a:latin typeface="Fredoka" panose="020B0604020202020204" charset="0"/>
                <a:ea typeface="Raleway Bold"/>
                <a:cs typeface="Raleway Bold"/>
                <a:sym typeface="Raleway Bold"/>
              </a:rPr>
              <a:t>Stepwise forward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60811C320DB09146B949355C1F67BBAE" ma:contentTypeVersion="7" ma:contentTypeDescription="Tạo tài liệu mới." ma:contentTypeScope="" ma:versionID="0c5dc14839786ff6417da974696bdab2">
  <xsd:schema xmlns:xsd="http://www.w3.org/2001/XMLSchema" xmlns:xs="http://www.w3.org/2001/XMLSchema" xmlns:p="http://schemas.microsoft.com/office/2006/metadata/properties" xmlns:ns2="fd63efce-8fbd-4040-94f1-ea540616c8b8" targetNamespace="http://schemas.microsoft.com/office/2006/metadata/properties" ma:root="true" ma:fieldsID="0fd769ffa81e029959f19baa62fbcfbb" ns2:_="">
    <xsd:import namespace="fd63efce-8fbd-4040-94f1-ea540616c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3efce-8fbd-4040-94f1-ea540616c8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BB82C1-8EDA-4261-BD73-742626F127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A5643-EBB9-4D31-A03F-287F7F94537A}"/>
</file>

<file path=customXml/itemProps3.xml><?xml version="1.0" encoding="utf-8"?>
<ds:datastoreItem xmlns:ds="http://schemas.openxmlformats.org/officeDocument/2006/customXml" ds:itemID="{DA1020FC-579B-44E4-B62F-4E5C71F1826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&amp; Analysis Educational Presentation in Pink and Blue Lined Style</dc:title>
  <cp:revision>3</cp:revision>
  <dcterms:created xsi:type="dcterms:W3CDTF">2006-08-16T00:00:00Z</dcterms:created>
  <dcterms:modified xsi:type="dcterms:W3CDTF">2025-11-04T17:12:09Z</dcterms:modified>
  <dc:identifier>DAGzYWpjORE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0x01010060811C320DB09146B949355C1F67BBAE</vt:lpwstr>
  </property>
</Properties>
</file>